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44A1BD17-7ECF-4513-8ADB-B0D5FE22F424}" type="datetimeFigureOut">
              <a:rPr lang="ar-IQ" smtClean="0"/>
              <a:t>10/04/1440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01B4A1-7D2F-4042-A73D-A1B79F03FC58}" type="slidenum">
              <a:rPr lang="ar-IQ" smtClean="0"/>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A1BD17-7ECF-4513-8ADB-B0D5FE22F42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01B4A1-7D2F-4042-A73D-A1B79F03FC5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E001B4A1-7D2F-4042-A73D-A1B79F03FC58}" type="slidenum">
              <a:rPr lang="ar-IQ" smtClean="0"/>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A1BD17-7ECF-4513-8ADB-B0D5FE22F42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4A1BD17-7ECF-4513-8ADB-B0D5FE22F42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E001B4A1-7D2F-4042-A73D-A1B79F03FC58}" type="slidenum">
              <a:rPr lang="ar-IQ" smtClean="0"/>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44A1BD17-7ECF-4513-8ADB-B0D5FE22F424}" type="datetimeFigureOut">
              <a:rPr lang="ar-IQ" smtClean="0"/>
              <a:t>10/04/1440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01B4A1-7D2F-4042-A73D-A1B79F03FC58}" type="slidenum">
              <a:rPr lang="ar-IQ" smtClean="0"/>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44A1BD17-7ECF-4513-8ADB-B0D5FE22F42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01B4A1-7D2F-4042-A73D-A1B79F03FC58}" type="slidenum">
              <a:rPr lang="ar-IQ" smtClean="0"/>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44A1BD17-7ECF-4513-8ADB-B0D5FE22F424}" type="datetimeFigureOut">
              <a:rPr lang="ar-IQ" smtClean="0"/>
              <a:t>10/04/1440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E001B4A1-7D2F-4042-A73D-A1B79F03FC58}" type="slidenum">
              <a:rPr lang="ar-IQ" smtClean="0"/>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4A1BD17-7ECF-4513-8ADB-B0D5FE22F424}"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E001B4A1-7D2F-4042-A73D-A1B79F03FC5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44A1BD17-7ECF-4513-8ADB-B0D5FE22F424}"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001B4A1-7D2F-4042-A73D-A1B79F03FC5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001B4A1-7D2F-4042-A73D-A1B79F03FC58}" type="slidenum">
              <a:rPr lang="ar-IQ" smtClean="0"/>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44A1BD17-7ECF-4513-8ADB-B0D5FE22F424}" type="datetimeFigureOut">
              <a:rPr lang="ar-IQ" smtClean="0"/>
              <a:t>10/04/1440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E001B4A1-7D2F-4042-A73D-A1B79F03FC58}" type="slidenum">
              <a:rPr lang="ar-IQ" smtClean="0"/>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44A1BD17-7ECF-4513-8ADB-B0D5FE22F424}" type="datetimeFigureOut">
              <a:rPr lang="ar-IQ" smtClean="0"/>
              <a:t>10/04/1440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4A1BD17-7ECF-4513-8ADB-B0D5FE22F424}" type="datetimeFigureOut">
              <a:rPr lang="ar-IQ" smtClean="0"/>
              <a:t>10/04/1440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001B4A1-7D2F-4042-A73D-A1B79F03FC58}" type="slidenum">
              <a:rPr lang="ar-IQ" smtClean="0"/>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مهارة الطفو</a:t>
            </a:r>
            <a:endParaRPr lang="ar-IQ" dirty="0"/>
          </a:p>
        </p:txBody>
      </p:sp>
    </p:spTree>
    <p:extLst>
      <p:ext uri="{BB962C8B-B14F-4D97-AF65-F5344CB8AC3E}">
        <p14:creationId xmlns:p14="http://schemas.microsoft.com/office/powerpoint/2010/main" val="161061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388424" cy="3108543"/>
          </a:xfrm>
          <a:prstGeom prst="rect">
            <a:avLst/>
          </a:prstGeom>
        </p:spPr>
        <p:txBody>
          <a:bodyPr wrap="square">
            <a:spAutoFit/>
          </a:bodyPr>
          <a:lstStyle/>
          <a:p>
            <a:r>
              <a:rPr lang="ar-SA" sz="2800" dirty="0">
                <a:latin typeface="Times New Roman"/>
                <a:ea typeface="Times New Roman"/>
              </a:rPr>
              <a:t>يعرف الطفو بأنه بقاء الجسم كليا أو جزئيا بمستوى سطح الماء. ويجب أن يضع المعلم في حساباته بعض المبتدئين الذين لا يستطيعون الطفو في الماء ويجدون صعوبة في الطفو وذلك لعدة أسباب منها طبيعة أجسامهم أو بسبب الخوف الشديد والتوتر والتشنج العضلي وفي هذه الحالة يجب على المعلم أن يستعمل المساعدة من قبله أو يسمح لهم باستعمال أداة الطفو التي تساعد على الطفو وتحت إشرافه ويكون بالقرب منهم. واهم شيء هو أن يترك المبتدئ عضلاته مرتخية وبدون توتر. </a:t>
            </a:r>
            <a:endParaRPr lang="en-US" sz="2400" dirty="0">
              <a:effectLst/>
              <a:latin typeface="Times New Roman"/>
              <a:ea typeface="Times New Roman"/>
            </a:endParaRPr>
          </a:p>
        </p:txBody>
      </p:sp>
    </p:spTree>
    <p:extLst>
      <p:ext uri="{BB962C8B-B14F-4D97-AF65-F5344CB8AC3E}">
        <p14:creationId xmlns:p14="http://schemas.microsoft.com/office/powerpoint/2010/main" val="3188322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856984" cy="6274538"/>
          </a:xfrm>
          <a:prstGeom prst="rect">
            <a:avLst/>
          </a:prstGeom>
        </p:spPr>
        <p:txBody>
          <a:bodyPr wrap="square">
            <a:spAutoFit/>
          </a:bodyPr>
          <a:lstStyle/>
          <a:p>
            <a:pPr algn="ctr"/>
            <a:r>
              <a:rPr lang="ar-IQ" sz="2800" dirty="0">
                <a:latin typeface="Times New Roman"/>
                <a:ea typeface="Times New Roman"/>
              </a:rPr>
              <a:t>انواع الطفو :</a:t>
            </a:r>
            <a:endParaRPr lang="en-US" sz="2400" dirty="0" smtClean="0">
              <a:effectLst/>
              <a:latin typeface="Times New Roman"/>
              <a:ea typeface="Times New Roman"/>
            </a:endParaRPr>
          </a:p>
          <a:p>
            <a:r>
              <a:rPr lang="ar-IQ" sz="2800" dirty="0" smtClean="0">
                <a:latin typeface="Times New Roman"/>
                <a:ea typeface="Times New Roman"/>
              </a:rPr>
              <a:t>1- الطفو </a:t>
            </a:r>
            <a:r>
              <a:rPr lang="ar-IQ" sz="2800" dirty="0">
                <a:latin typeface="Times New Roman"/>
                <a:ea typeface="Times New Roman"/>
              </a:rPr>
              <a:t>بثني الجذع </a:t>
            </a:r>
            <a:r>
              <a:rPr lang="ar-IQ" sz="2800" dirty="0" smtClean="0">
                <a:latin typeface="Times New Roman"/>
                <a:ea typeface="Times New Roman"/>
              </a:rPr>
              <a:t>للاما:</a:t>
            </a:r>
          </a:p>
          <a:p>
            <a:r>
              <a:rPr lang="ar-IQ" sz="2800" dirty="0" smtClean="0">
                <a:effectLst/>
                <a:latin typeface="Times New Roman"/>
                <a:ea typeface="Times New Roman"/>
              </a:rPr>
              <a:t>التمرينات الخاصة بمهارة الطفو بثني الجذع:</a:t>
            </a:r>
            <a:endParaRPr lang="en-US" sz="2400" dirty="0" smtClean="0">
              <a:effectLst/>
              <a:latin typeface="Times New Roman"/>
              <a:ea typeface="Times New Roman"/>
            </a:endParaRPr>
          </a:p>
          <a:p>
            <a:r>
              <a:rPr lang="ar-SA" sz="2800" dirty="0">
                <a:latin typeface="Times New Roman"/>
                <a:ea typeface="Times New Roman"/>
              </a:rPr>
              <a:t>1-  الوقوف في منطقة الضحل ويكون الماء بمستوى وسط الجسم ثم مد الرجل اليسرى إلى الأعلى بشكل مستقيم ثم يعاد التمرين على الرجل الأخرى وهكذا . ويعد هذا التمرين مدخل تمارين الطفو. </a:t>
            </a:r>
            <a:endParaRPr lang="en-US" sz="2400" dirty="0" smtClean="0">
              <a:effectLst/>
              <a:latin typeface="Times New Roman"/>
              <a:ea typeface="Times New Roman"/>
            </a:endParaRPr>
          </a:p>
          <a:p>
            <a:pPr lvl="0">
              <a:lnSpc>
                <a:spcPct val="115000"/>
              </a:lnSpc>
              <a:spcAft>
                <a:spcPts val="1000"/>
              </a:spcAft>
              <a:tabLst>
                <a:tab pos="228600" algn="l"/>
              </a:tabLst>
            </a:pPr>
            <a:r>
              <a:rPr lang="ar-SA" sz="2800" dirty="0" smtClean="0">
                <a:latin typeface="Calibri"/>
                <a:ea typeface="Calibri"/>
              </a:rPr>
              <a:t>2- الطفو </a:t>
            </a:r>
            <a:r>
              <a:rPr lang="ar-SA" sz="2800" dirty="0">
                <a:latin typeface="Calibri"/>
                <a:ea typeface="Calibri"/>
              </a:rPr>
              <a:t>بثني الجذع للأمام, يقف المبتدئ داخل الحوض في منطقة الضحل ويفضل أن يكون مستوى الماء بمستوى الأكتاف ثم يأخذ شهيقاً عميقاً ويكتم التنفس وبعدها يأخذ الوضع بثني الجذع اماما أسفل مع ترك الذراعين والرجلين متدلية. وفي هذه النقطة تصل اليدان نحو القدمين ويكون الجسم مسترخياً. بالإضافة إلى ارتفاع القدمين عن قاع الحوض تدريجيا، ويمكن للمبتدئ أن يستمر بهذا الوضع لعدة ثواني ومن المستحسن أن يقوم المبتدئ بالعد من </a:t>
            </a:r>
            <a:endParaRPr lang="ar-SA" sz="2800" dirty="0" smtClean="0">
              <a:latin typeface="Calibri"/>
              <a:ea typeface="Calibri"/>
            </a:endParaRPr>
          </a:p>
          <a:p>
            <a:pPr lvl="0">
              <a:lnSpc>
                <a:spcPct val="115000"/>
              </a:lnSpc>
              <a:spcAft>
                <a:spcPts val="1000"/>
              </a:spcAft>
              <a:tabLst>
                <a:tab pos="228600" algn="l"/>
              </a:tabLst>
            </a:pPr>
            <a:r>
              <a:rPr lang="ar-SA" sz="2800" dirty="0" smtClean="0">
                <a:latin typeface="Calibri"/>
                <a:ea typeface="Calibri"/>
              </a:rPr>
              <a:t>(</a:t>
            </a:r>
            <a:r>
              <a:rPr lang="ar-SA" sz="2800" dirty="0">
                <a:latin typeface="Calibri"/>
                <a:ea typeface="Calibri"/>
              </a:rPr>
              <a:t>1–10). </a:t>
            </a:r>
            <a:endParaRPr lang="en-US" sz="2000" dirty="0">
              <a:effectLst/>
              <a:latin typeface="Calibri"/>
              <a:ea typeface="Calibri"/>
            </a:endParaRPr>
          </a:p>
        </p:txBody>
      </p:sp>
    </p:spTree>
    <p:extLst>
      <p:ext uri="{BB962C8B-B14F-4D97-AF65-F5344CB8AC3E}">
        <p14:creationId xmlns:p14="http://schemas.microsoft.com/office/powerpoint/2010/main" val="92682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835" y="188640"/>
            <a:ext cx="8784976" cy="6124754"/>
          </a:xfrm>
          <a:prstGeom prst="rect">
            <a:avLst/>
          </a:prstGeom>
        </p:spPr>
        <p:txBody>
          <a:bodyPr wrap="square">
            <a:spAutoFit/>
          </a:bodyPr>
          <a:lstStyle/>
          <a:p>
            <a:r>
              <a:rPr lang="ar-SA" sz="2800" dirty="0" smtClean="0">
                <a:latin typeface="Times New Roman"/>
                <a:ea typeface="Times New Roman"/>
              </a:rPr>
              <a:t>2-  </a:t>
            </a:r>
            <a:r>
              <a:rPr lang="ar-SA" sz="2800" dirty="0">
                <a:latin typeface="Times New Roman"/>
                <a:ea typeface="Times New Roman"/>
              </a:rPr>
              <a:t>طفو القرفصاء </a:t>
            </a:r>
            <a:endParaRPr lang="en-US" sz="2400" dirty="0" smtClean="0">
              <a:effectLst/>
              <a:latin typeface="Times New Roman"/>
              <a:ea typeface="Times New Roman"/>
            </a:endParaRPr>
          </a:p>
          <a:p>
            <a:r>
              <a:rPr lang="ar-SA" sz="2800" dirty="0">
                <a:latin typeface="Times New Roman"/>
                <a:ea typeface="Times New Roman"/>
              </a:rPr>
              <a:t> يعد طفو القرفصاء من التمارين المهمة في عملية التعليم. لأنه يعطي الثقة للمبتدئ بنفسه وكذلك يبعد عنه الخوف لذا يجب على المعلم أن يهتم بهذا التمرين . ويقف المبتدئ في منطقة الضحل ويكون الماء بمستوى الكتف ثم يأخذ شهيقا عميقا وبعد ذلك يسحب ركبته إلى الصدر وتمسك ذراعاه الرجلين مع سحب الحنك إلى الصدر ,ويبقى المبتدئ محتفظا بالهواء المحبوس في الرئتين لحين خروجه مرة ثانية وهذا الهواء المحبوس في الرئتين والتقوس في الظهر يساعد على الطفو إلى الأعلى وظهور جسم المبتدئ خارج سطح الماء. يعاد التمرين لحين استيعابه بصورة صحيحة. </a:t>
            </a:r>
            <a:endParaRPr lang="en-US" sz="2400" dirty="0" smtClean="0">
              <a:effectLst/>
              <a:latin typeface="Times New Roman"/>
              <a:ea typeface="Times New Roman"/>
            </a:endParaRPr>
          </a:p>
          <a:p>
            <a:r>
              <a:rPr lang="ar-SA" sz="2800" dirty="0">
                <a:latin typeface="Times New Roman"/>
                <a:ea typeface="Times New Roman"/>
              </a:rPr>
              <a:t>3-   الطفو بمد الذراعين والرجلين, وهذا التمرين مكمل للتمرين ( طفو القرفصاء). وبعد أن يأخذ المبتدئ وضع القرفصاء ويستقر بهذا الوضع بعض الوقت , يبدأ بمد الذراعين إلى الأمام والرجلين إلى الخلف ويكون هذا المد بوقت واحد دون تأخير بالمد بين الذراعين والرجلين وهذا الوضع يقربنا إلى وضع الانسياب الأمامي فيصبح الجسم ممتدا على سطح الماء بصورة أفقية. </a:t>
            </a:r>
            <a:endParaRPr lang="en-US" sz="2400" dirty="0">
              <a:effectLst/>
              <a:latin typeface="Times New Roman"/>
              <a:ea typeface="Times New Roman"/>
            </a:endParaRPr>
          </a:p>
        </p:txBody>
      </p:sp>
    </p:spTree>
    <p:extLst>
      <p:ext uri="{BB962C8B-B14F-4D97-AF65-F5344CB8AC3E}">
        <p14:creationId xmlns:p14="http://schemas.microsoft.com/office/powerpoint/2010/main" val="256952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820472" cy="5693866"/>
          </a:xfrm>
          <a:prstGeom prst="rect">
            <a:avLst/>
          </a:prstGeom>
        </p:spPr>
        <p:txBody>
          <a:bodyPr wrap="square">
            <a:spAutoFit/>
          </a:bodyPr>
          <a:lstStyle/>
          <a:p>
            <a:r>
              <a:rPr lang="ar-SA" sz="2800" dirty="0" smtClean="0">
                <a:latin typeface="Times New Roman"/>
                <a:ea typeface="Times New Roman"/>
              </a:rPr>
              <a:t>5-  </a:t>
            </a:r>
            <a:r>
              <a:rPr lang="ar-SA" sz="2800" dirty="0">
                <a:latin typeface="Times New Roman"/>
                <a:ea typeface="Times New Roman"/>
              </a:rPr>
              <a:t>طفو النجمة, هناك تمارين لأوضاع الطفو تساعد في زيادة سيطرة المبتدئ على الطفو ويعطي المدرس هذه التمارين بعد أن يكون المبتدئ قد أدى تمرين الطفو أعلاه بصورة صحيحة: </a:t>
            </a:r>
            <a:endParaRPr lang="en-US" sz="2400" dirty="0" smtClean="0">
              <a:effectLst/>
              <a:latin typeface="Times New Roman"/>
              <a:ea typeface="Times New Roman"/>
            </a:endParaRPr>
          </a:p>
          <a:p>
            <a:r>
              <a:rPr lang="ar-SA" sz="2800" dirty="0">
                <a:latin typeface="Times New Roman"/>
                <a:ea typeface="Times New Roman"/>
              </a:rPr>
              <a:t>أ-   الوضع النجمي : بعد أن يأخذ المبتدئ وضع الطفو الأفقي يبدأ بفتح الذراعين للجانب والرجلين للخارج بشكل يشابه النجمة.</a:t>
            </a:r>
            <a:endParaRPr lang="en-US" sz="2400" dirty="0" smtClean="0">
              <a:effectLst/>
              <a:latin typeface="Times New Roman"/>
              <a:ea typeface="Times New Roman"/>
            </a:endParaRPr>
          </a:p>
          <a:p>
            <a:r>
              <a:rPr lang="ar-SA" sz="2800" dirty="0">
                <a:latin typeface="Times New Roman"/>
                <a:ea typeface="Times New Roman"/>
              </a:rPr>
              <a:t>ب- التمرين السابق نفسه : يبدأ غلق الرجلين وجعلها متلاصقة مع المحافظة على فتح الذراعين للجانب . </a:t>
            </a:r>
            <a:endParaRPr lang="en-US" sz="2400" dirty="0" smtClean="0">
              <a:effectLst/>
              <a:latin typeface="Times New Roman"/>
              <a:ea typeface="Times New Roman"/>
            </a:endParaRPr>
          </a:p>
          <a:p>
            <a:r>
              <a:rPr lang="ar-SA" sz="2800" dirty="0">
                <a:latin typeface="Times New Roman"/>
                <a:ea typeface="Times New Roman"/>
              </a:rPr>
              <a:t>ج-  التمرين الثالث : فتح الرجلين للخارج ووضع الذراعين بجانب الجسم. </a:t>
            </a:r>
            <a:endParaRPr lang="en-US" sz="2400" dirty="0" smtClean="0">
              <a:effectLst/>
              <a:latin typeface="Times New Roman"/>
              <a:ea typeface="Times New Roman"/>
            </a:endParaRPr>
          </a:p>
          <a:p>
            <a:r>
              <a:rPr lang="ar-SA" sz="2800" dirty="0">
                <a:latin typeface="Times New Roman"/>
                <a:ea typeface="Times New Roman"/>
              </a:rPr>
              <a:t>د-   ويمكن زيادة صعوبة هذا التمرين وذلك بزيادة التوافق الحركي وذلك بغلق الرجلين وفتح الذراعين ثم فتح الرجلين وغلق الذراعين ويكون الرأس بين الذراعين دائما.</a:t>
            </a:r>
            <a:endParaRPr lang="en-US" sz="2400" dirty="0" smtClean="0">
              <a:effectLst/>
              <a:latin typeface="Times New Roman"/>
              <a:ea typeface="Times New Roman"/>
            </a:endParaRPr>
          </a:p>
          <a:p>
            <a:r>
              <a:rPr lang="ar-SA" sz="2800" dirty="0">
                <a:latin typeface="Times New Roman"/>
                <a:ea typeface="Times New Roman"/>
              </a:rPr>
              <a:t>هـ-  ويمكن استمرارية هذا التمرين وذلك برفع الرأس لأخذ الشهيق ومن ثم خفضه  داخل الماء. </a:t>
            </a:r>
            <a:endParaRPr lang="en-US" sz="2400" dirty="0">
              <a:effectLst/>
              <a:latin typeface="Times New Roman"/>
              <a:ea typeface="Times New Roman"/>
            </a:endParaRPr>
          </a:p>
        </p:txBody>
      </p:sp>
    </p:spTree>
    <p:extLst>
      <p:ext uri="{BB962C8B-B14F-4D97-AF65-F5344CB8AC3E}">
        <p14:creationId xmlns:p14="http://schemas.microsoft.com/office/powerpoint/2010/main" val="22193401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TotalTime>
  <Words>491</Words>
  <Application>Microsoft Office PowerPoint</Application>
  <PresentationFormat>عرض على الشاشة (3:4)‏</PresentationFormat>
  <Paragraphs>17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مدني</vt:lpstr>
      <vt:lpstr>مهارة الطفو</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الطفو</dc:title>
  <dc:creator>almalak center</dc:creator>
  <cp:lastModifiedBy>almalak center</cp:lastModifiedBy>
  <cp:revision>2</cp:revision>
  <dcterms:created xsi:type="dcterms:W3CDTF">2018-12-18T07:46:37Z</dcterms:created>
  <dcterms:modified xsi:type="dcterms:W3CDTF">2018-12-18T07:54:28Z</dcterms:modified>
</cp:coreProperties>
</file>